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451" r:id="rId2"/>
    <p:sldId id="257" r:id="rId3"/>
    <p:sldId id="458" r:id="rId4"/>
    <p:sldId id="320" r:id="rId5"/>
    <p:sldId id="394" r:id="rId6"/>
    <p:sldId id="461" r:id="rId7"/>
    <p:sldId id="460" r:id="rId8"/>
    <p:sldId id="399" r:id="rId9"/>
    <p:sldId id="341" r:id="rId10"/>
    <p:sldId id="396" r:id="rId11"/>
    <p:sldId id="397" r:id="rId12"/>
    <p:sldId id="400" r:id="rId13"/>
    <p:sldId id="436" r:id="rId14"/>
    <p:sldId id="440" r:id="rId15"/>
    <p:sldId id="462" r:id="rId16"/>
    <p:sldId id="292" r:id="rId17"/>
    <p:sldId id="293" r:id="rId18"/>
    <p:sldId id="294" r:id="rId19"/>
    <p:sldId id="334" r:id="rId20"/>
    <p:sldId id="295" r:id="rId21"/>
    <p:sldId id="298" r:id="rId22"/>
    <p:sldId id="299" r:id="rId23"/>
    <p:sldId id="296" r:id="rId24"/>
    <p:sldId id="401" r:id="rId25"/>
    <p:sldId id="297" r:id="rId26"/>
    <p:sldId id="326" r:id="rId27"/>
    <p:sldId id="323" r:id="rId28"/>
    <p:sldId id="324" r:id="rId29"/>
    <p:sldId id="325" r:id="rId30"/>
    <p:sldId id="369" r:id="rId31"/>
    <p:sldId id="327" r:id="rId32"/>
    <p:sldId id="328" r:id="rId33"/>
    <p:sldId id="452" r:id="rId34"/>
    <p:sldId id="342" r:id="rId35"/>
    <p:sldId id="347" r:id="rId36"/>
    <p:sldId id="349" r:id="rId37"/>
    <p:sldId id="343" r:id="rId38"/>
    <p:sldId id="331" r:id="rId39"/>
    <p:sldId id="348" r:id="rId40"/>
    <p:sldId id="344" r:id="rId41"/>
    <p:sldId id="300" r:id="rId42"/>
    <p:sldId id="305" r:id="rId43"/>
    <p:sldId id="302" r:id="rId44"/>
    <p:sldId id="332" r:id="rId45"/>
    <p:sldId id="333" r:id="rId46"/>
    <p:sldId id="402" r:id="rId47"/>
    <p:sldId id="404" r:id="rId48"/>
    <p:sldId id="449" r:id="rId49"/>
    <p:sldId id="403" r:id="rId50"/>
    <p:sldId id="429" r:id="rId51"/>
    <p:sldId id="441" r:id="rId52"/>
    <p:sldId id="439" r:id="rId53"/>
    <p:sldId id="310" r:id="rId5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46"/>
    <p:restoredTop sz="94663"/>
  </p:normalViewPr>
  <p:slideViewPr>
    <p:cSldViewPr snapToGrid="0" snapToObjects="1">
      <p:cViewPr varScale="1">
        <p:scale>
          <a:sx n="145" d="100"/>
          <a:sy n="145" d="100"/>
        </p:scale>
        <p:origin x="192" y="5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2/11/22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2/11/22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2/11/22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2/11/22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1-11%20Webinars/HL7%20FHIR%20Terminology/FHIR-Terminology-Part-1-2021-11-30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HL7</a:t>
            </a:r>
            <a:r>
              <a:rPr lang="en-US" sz="3200" baseline="30000" dirty="0"/>
              <a:t>®</a:t>
            </a:r>
            <a:r>
              <a:rPr lang="en-US" sz="3200" dirty="0"/>
              <a:t> FHIR</a:t>
            </a:r>
            <a:r>
              <a:rPr lang="en-US" sz="3200" baseline="30000" dirty="0"/>
              <a:t>® </a:t>
            </a:r>
            <a:r>
              <a:rPr lang="en-US" sz="3200" dirty="0"/>
              <a:t>Terminology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br>
              <a:rPr lang="en-US" dirty="0"/>
            </a:br>
            <a:r>
              <a:rPr lang="en-US" dirty="0"/>
              <a:t>Part 1 – Introduction and Fundamentals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2021-11-30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it “should” be a meaningless identifier, but FHIR chose (semi) meaningful codes (implementer friendly)</a:t>
            </a:r>
          </a:p>
          <a:p>
            <a:r>
              <a:rPr lang="en-US" dirty="0"/>
              <a:t>No separate ‘Code’ resource currently exists in FHIR (but it is being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</a:t>
            </a:r>
            <a:r>
              <a:rPr lang="en-US" sz="1800">
                <a:hlinkClick r:id="rId2"/>
              </a:rPr>
              <a:t>/FHIR/documents/blob/master/presentations/2021-11%20Webinars/HL7%20FHIR%20Terminology/FHIR-Terminology-Part-1-2021-11-30.pptx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The MITRE Corp.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19+ years</a:t>
            </a:r>
          </a:p>
          <a:p>
            <a:pPr lvl="1"/>
            <a:r>
              <a:rPr lang="en-US" dirty="0"/>
              <a:t>SNOMED on FHIR project co-lead</a:t>
            </a:r>
          </a:p>
          <a:p>
            <a:pPr lvl="2"/>
            <a:r>
              <a:rPr lang="en-US" dirty="0"/>
              <a:t>Joint project of HL7 and SNOMED International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5487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0, FMM 1 in R5)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33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13967</TotalTime>
  <Words>2814</Words>
  <Application>Microsoft Macintosh PowerPoint</Application>
  <PresentationFormat>On-screen Show (16:9)</PresentationFormat>
  <Paragraphs>381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Wingdings</vt:lpstr>
      <vt:lpstr>Office Theme</vt:lpstr>
      <vt:lpstr>HL7® FHIR® Terminology</vt:lpstr>
      <vt:lpstr>This presentation</vt:lpstr>
      <vt:lpstr>Who am I?</vt:lpstr>
      <vt:lpstr>Tutorial Learning Objectives</vt:lpstr>
      <vt:lpstr>Tutorial Learning Objectives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primary terminology resources</vt:lpstr>
      <vt:lpstr>CodeSystem</vt:lpstr>
      <vt:lpstr>CodeSystem</vt:lpstr>
      <vt:lpstr>CodeSystem (UML)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What Are Your Questions?</vt:lpstr>
      <vt:lpstr>More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143</cp:revision>
  <dcterms:created xsi:type="dcterms:W3CDTF">2019-05-01T16:23:47Z</dcterms:created>
  <dcterms:modified xsi:type="dcterms:W3CDTF">2022-02-12T04:14:49Z</dcterms:modified>
</cp:coreProperties>
</file>